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9c23b91b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9c23b91b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9c23b91b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9c23b91b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9c23b91b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9c23b91b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9c23b91b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9c23b91b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98ce0421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98ce0421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98ce0421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98ce0421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9c23b91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9c23b91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9c23b91b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9c23b91b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9c23b91b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9c23b91b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9c23b91b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9c23b91b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98ce0421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98ce0421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98ce0421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98ce0421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9c23b91b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9c23b91b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330550" y="686725"/>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ru" sz="2880">
                <a:latin typeface="Roboto"/>
                <a:ea typeface="Roboto"/>
                <a:cs typeface="Roboto"/>
                <a:sym typeface="Roboto"/>
              </a:rPr>
              <a:t>Програмний застосунок купівлі авіаквитків за мінімальною ціною</a:t>
            </a:r>
            <a:endParaRPr b="1" sz="2880">
              <a:latin typeface="Roboto"/>
              <a:ea typeface="Roboto"/>
              <a:cs typeface="Roboto"/>
              <a:sym typeface="Roboto"/>
            </a:endParaRPr>
          </a:p>
        </p:txBody>
      </p:sp>
      <p:sp>
        <p:nvSpPr>
          <p:cNvPr id="135" name="Google Shape;135;p13"/>
          <p:cNvSpPr txBox="1"/>
          <p:nvPr>
            <p:ph idx="1" type="subTitle"/>
          </p:nvPr>
        </p:nvSpPr>
        <p:spPr>
          <a:xfrm>
            <a:off x="4920850" y="2826650"/>
            <a:ext cx="3470700" cy="1831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ru" sz="1525">
                <a:solidFill>
                  <a:schemeClr val="dk2"/>
                </a:solidFill>
                <a:latin typeface="Roboto"/>
                <a:ea typeface="Roboto"/>
                <a:cs typeface="Roboto"/>
                <a:sym typeface="Roboto"/>
              </a:rPr>
              <a:t>Виконав:</a:t>
            </a:r>
            <a:endParaRPr sz="1525">
              <a:solidFill>
                <a:schemeClr val="dk2"/>
              </a:solidFill>
              <a:latin typeface="Roboto"/>
              <a:ea typeface="Roboto"/>
              <a:cs typeface="Roboto"/>
              <a:sym typeface="Roboto"/>
            </a:endParaRPr>
          </a:p>
          <a:p>
            <a:pPr indent="0" lvl="0" marL="0" rtl="0" algn="l">
              <a:lnSpc>
                <a:spcPct val="80000"/>
              </a:lnSpc>
              <a:spcBef>
                <a:spcPts val="0"/>
              </a:spcBef>
              <a:spcAft>
                <a:spcPts val="0"/>
              </a:spcAft>
              <a:buSzPts val="275"/>
              <a:buNone/>
            </a:pPr>
            <a:r>
              <a:rPr lang="ru" sz="1525">
                <a:solidFill>
                  <a:schemeClr val="dk2"/>
                </a:solidFill>
                <a:latin typeface="Roboto"/>
                <a:ea typeface="Roboto"/>
                <a:cs typeface="Roboto"/>
                <a:sym typeface="Roboto"/>
              </a:rPr>
              <a:t>Студент 1-го курсу групи ІР-12</a:t>
            </a:r>
            <a:endParaRPr sz="1525">
              <a:solidFill>
                <a:schemeClr val="dk2"/>
              </a:solidFill>
              <a:latin typeface="Roboto"/>
              <a:ea typeface="Roboto"/>
              <a:cs typeface="Roboto"/>
              <a:sym typeface="Roboto"/>
            </a:endParaRPr>
          </a:p>
          <a:p>
            <a:pPr indent="0" lvl="0" marL="0" rtl="0" algn="l">
              <a:lnSpc>
                <a:spcPct val="80000"/>
              </a:lnSpc>
              <a:spcBef>
                <a:spcPts val="0"/>
              </a:spcBef>
              <a:spcAft>
                <a:spcPts val="0"/>
              </a:spcAft>
              <a:buSzPts val="275"/>
              <a:buNone/>
            </a:pPr>
            <a:r>
              <a:rPr i="1" lang="ru" sz="1525">
                <a:solidFill>
                  <a:schemeClr val="dk2"/>
                </a:solidFill>
                <a:latin typeface="Roboto"/>
                <a:ea typeface="Roboto"/>
                <a:cs typeface="Roboto"/>
                <a:sym typeface="Roboto"/>
              </a:rPr>
              <a:t>Меденцов Єгор</a:t>
            </a:r>
            <a:endParaRPr i="1" sz="1525">
              <a:solidFill>
                <a:schemeClr val="dk2"/>
              </a:solidFill>
              <a:latin typeface="Roboto"/>
              <a:ea typeface="Roboto"/>
              <a:cs typeface="Roboto"/>
              <a:sym typeface="Roboto"/>
            </a:endParaRPr>
          </a:p>
          <a:p>
            <a:pPr indent="0" lvl="0" marL="0" rtl="0" algn="l">
              <a:lnSpc>
                <a:spcPct val="80000"/>
              </a:lnSpc>
              <a:spcBef>
                <a:spcPts val="0"/>
              </a:spcBef>
              <a:spcAft>
                <a:spcPts val="0"/>
              </a:spcAft>
              <a:buSzPts val="275"/>
              <a:buNone/>
            </a:pPr>
            <a:r>
              <a:t/>
            </a:r>
            <a:endParaRPr sz="1525">
              <a:solidFill>
                <a:schemeClr val="dk2"/>
              </a:solidFill>
              <a:latin typeface="Roboto"/>
              <a:ea typeface="Roboto"/>
              <a:cs typeface="Roboto"/>
              <a:sym typeface="Roboto"/>
            </a:endParaRPr>
          </a:p>
          <a:p>
            <a:pPr indent="0" lvl="0" marL="0" rtl="0" algn="l">
              <a:lnSpc>
                <a:spcPct val="80000"/>
              </a:lnSpc>
              <a:spcBef>
                <a:spcPts val="0"/>
              </a:spcBef>
              <a:spcAft>
                <a:spcPts val="0"/>
              </a:spcAft>
              <a:buSzPts val="275"/>
              <a:buNone/>
            </a:pPr>
            <a:r>
              <a:rPr lang="ru" sz="1525">
                <a:solidFill>
                  <a:schemeClr val="dk2"/>
                </a:solidFill>
                <a:latin typeface="Roboto"/>
                <a:ea typeface="Roboto"/>
                <a:cs typeface="Roboto"/>
                <a:sym typeface="Roboto"/>
              </a:rPr>
              <a:t>Керівник курсової роботи:</a:t>
            </a:r>
            <a:endParaRPr sz="1525">
              <a:solidFill>
                <a:schemeClr val="dk2"/>
              </a:solidFill>
              <a:latin typeface="Roboto"/>
              <a:ea typeface="Roboto"/>
              <a:cs typeface="Roboto"/>
              <a:sym typeface="Roboto"/>
            </a:endParaRPr>
          </a:p>
          <a:p>
            <a:pPr indent="0" lvl="0" marL="0" rtl="0" algn="l">
              <a:lnSpc>
                <a:spcPct val="80000"/>
              </a:lnSpc>
              <a:spcBef>
                <a:spcPts val="0"/>
              </a:spcBef>
              <a:spcAft>
                <a:spcPts val="0"/>
              </a:spcAft>
              <a:buSzPts val="275"/>
              <a:buNone/>
            </a:pPr>
            <a:r>
              <a:rPr i="1" lang="ru" sz="1525">
                <a:solidFill>
                  <a:schemeClr val="dk2"/>
                </a:solidFill>
                <a:latin typeface="Roboto"/>
                <a:ea typeface="Roboto"/>
                <a:cs typeface="Roboto"/>
                <a:sym typeface="Roboto"/>
              </a:rPr>
              <a:t>Доцент кафедри ІСТ</a:t>
            </a:r>
            <a:endParaRPr i="1" sz="1525">
              <a:solidFill>
                <a:schemeClr val="dk2"/>
              </a:solidFill>
              <a:latin typeface="Roboto"/>
              <a:ea typeface="Roboto"/>
              <a:cs typeface="Roboto"/>
              <a:sym typeface="Roboto"/>
            </a:endParaRPr>
          </a:p>
          <a:p>
            <a:pPr indent="0" lvl="0" marL="0" rtl="0" algn="l">
              <a:lnSpc>
                <a:spcPct val="80000"/>
              </a:lnSpc>
              <a:spcBef>
                <a:spcPts val="0"/>
              </a:spcBef>
              <a:spcAft>
                <a:spcPts val="0"/>
              </a:spcAft>
              <a:buSzPts val="275"/>
              <a:buNone/>
            </a:pPr>
            <a:r>
              <a:rPr i="1" lang="ru" sz="1525">
                <a:solidFill>
                  <a:schemeClr val="dk2"/>
                </a:solidFill>
                <a:latin typeface="Roboto"/>
                <a:ea typeface="Roboto"/>
                <a:cs typeface="Roboto"/>
                <a:sym typeface="Roboto"/>
              </a:rPr>
              <a:t>Лісневський Ростислав Валерійович</a:t>
            </a:r>
            <a:endParaRPr i="1" sz="1525">
              <a:solidFill>
                <a:schemeClr val="dk2"/>
              </a:solidFill>
              <a:latin typeface="Roboto"/>
              <a:ea typeface="Roboto"/>
              <a:cs typeface="Roboto"/>
              <a:sym typeface="Roboto"/>
            </a:endParaRPr>
          </a:p>
          <a:p>
            <a:pPr indent="0" lvl="0" marL="0" rtl="0" algn="l">
              <a:lnSpc>
                <a:spcPct val="80000"/>
              </a:lnSpc>
              <a:spcBef>
                <a:spcPts val="0"/>
              </a:spcBef>
              <a:spcAft>
                <a:spcPts val="0"/>
              </a:spcAft>
              <a:buSzPts val="275"/>
              <a:buNone/>
            </a:pPr>
            <a:r>
              <a:t/>
            </a:r>
            <a:endParaRPr sz="1025">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latin typeface="Roboto"/>
                <a:ea typeface="Roboto"/>
                <a:cs typeface="Roboto"/>
                <a:sym typeface="Roboto"/>
              </a:rPr>
              <a:t>Інтерфейс користувача</a:t>
            </a:r>
            <a:endParaRPr>
              <a:latin typeface="Roboto"/>
              <a:ea typeface="Roboto"/>
              <a:cs typeface="Roboto"/>
              <a:sym typeface="Roboto"/>
            </a:endParaRPr>
          </a:p>
        </p:txBody>
      </p:sp>
      <p:sp>
        <p:nvSpPr>
          <p:cNvPr id="197" name="Google Shape;197;p22"/>
          <p:cNvSpPr txBox="1"/>
          <p:nvPr>
            <p:ph idx="1" type="body"/>
          </p:nvPr>
        </p:nvSpPr>
        <p:spPr>
          <a:xfrm>
            <a:off x="1297500" y="1567550"/>
            <a:ext cx="3753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400">
                <a:solidFill>
                  <a:schemeClr val="dk2"/>
                </a:solidFill>
                <a:latin typeface="Roboto"/>
                <a:ea typeface="Roboto"/>
                <a:cs typeface="Roboto"/>
                <a:sym typeface="Roboto"/>
              </a:rPr>
              <a:t>Інтерфейс користувача вдалося реалізувати якомога зрозумілим та приємним для користування застосунком. Найголовніше, це те, що користувач за найкоротший час зможе переглянути пропозиції найдешевших квитків на певний рейс, за допомогою правильного та зрозумілого UI.</a:t>
            </a:r>
            <a:endParaRPr sz="1400">
              <a:solidFill>
                <a:schemeClr val="dk2"/>
              </a:solidFill>
              <a:latin typeface="Roboto"/>
              <a:ea typeface="Roboto"/>
              <a:cs typeface="Roboto"/>
              <a:sym typeface="Roboto"/>
            </a:endParaRPr>
          </a:p>
        </p:txBody>
      </p:sp>
      <p:pic>
        <p:nvPicPr>
          <p:cNvPr id="198" name="Google Shape;198;p22"/>
          <p:cNvPicPr preferRelativeResize="0"/>
          <p:nvPr/>
        </p:nvPicPr>
        <p:blipFill>
          <a:blip r:embed="rId3">
            <a:alphaModFix/>
          </a:blip>
          <a:stretch>
            <a:fillRect/>
          </a:stretch>
        </p:blipFill>
        <p:spPr>
          <a:xfrm>
            <a:off x="5454925" y="1567550"/>
            <a:ext cx="3084499" cy="2128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latin typeface="Roboto"/>
                <a:ea typeface="Roboto"/>
                <a:cs typeface="Roboto"/>
                <a:sym typeface="Roboto"/>
              </a:rPr>
              <a:t>Аналіз складності головного алгоритму</a:t>
            </a:r>
            <a:endParaRPr>
              <a:latin typeface="Roboto"/>
              <a:ea typeface="Roboto"/>
              <a:cs typeface="Roboto"/>
              <a:sym typeface="Roboto"/>
            </a:endParaRPr>
          </a:p>
        </p:txBody>
      </p:sp>
      <p:sp>
        <p:nvSpPr>
          <p:cNvPr id="204" name="Google Shape;204;p23"/>
          <p:cNvSpPr txBox="1"/>
          <p:nvPr>
            <p:ph idx="1" type="body"/>
          </p:nvPr>
        </p:nvSpPr>
        <p:spPr>
          <a:xfrm>
            <a:off x="1139400" y="1558250"/>
            <a:ext cx="3274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400">
                <a:solidFill>
                  <a:schemeClr val="dk2"/>
                </a:solidFill>
                <a:latin typeface="Roboto"/>
                <a:ea typeface="Roboto"/>
                <a:cs typeface="Roboto"/>
                <a:sym typeface="Roboto"/>
              </a:rPr>
              <a:t>Головний алгоритм застосунку має складність O(n), що означає, що час виконання алгоритму прямо пропорційний вхідним даним. Це досить непогано, та доволі швидко обробляє створену накладну.</a:t>
            </a:r>
            <a:endParaRPr sz="1400">
              <a:solidFill>
                <a:schemeClr val="dk2"/>
              </a:solidFill>
              <a:latin typeface="Roboto"/>
              <a:ea typeface="Roboto"/>
              <a:cs typeface="Roboto"/>
              <a:sym typeface="Roboto"/>
            </a:endParaRPr>
          </a:p>
        </p:txBody>
      </p:sp>
      <p:pic>
        <p:nvPicPr>
          <p:cNvPr id="205" name="Google Shape;205;p23"/>
          <p:cNvPicPr preferRelativeResize="0"/>
          <p:nvPr/>
        </p:nvPicPr>
        <p:blipFill>
          <a:blip r:embed="rId3">
            <a:alphaModFix/>
          </a:blip>
          <a:stretch>
            <a:fillRect/>
          </a:stretch>
        </p:blipFill>
        <p:spPr>
          <a:xfrm>
            <a:off x="4572000" y="1165500"/>
            <a:ext cx="4146401" cy="3424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latin typeface="Roboto"/>
                <a:ea typeface="Roboto"/>
                <a:cs typeface="Roboto"/>
                <a:sym typeface="Roboto"/>
              </a:rPr>
              <a:t>Аналіз ефективності головного алгоритму</a:t>
            </a:r>
            <a:endParaRPr>
              <a:latin typeface="Roboto"/>
              <a:ea typeface="Roboto"/>
              <a:cs typeface="Roboto"/>
              <a:sym typeface="Roboto"/>
            </a:endParaRPr>
          </a:p>
        </p:txBody>
      </p:sp>
      <p:sp>
        <p:nvSpPr>
          <p:cNvPr id="211" name="Google Shape;211;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24"/>
          <p:cNvPicPr preferRelativeResize="0"/>
          <p:nvPr/>
        </p:nvPicPr>
        <p:blipFill>
          <a:blip r:embed="rId3">
            <a:alphaModFix/>
          </a:blip>
          <a:stretch>
            <a:fillRect/>
          </a:stretch>
        </p:blipFill>
        <p:spPr>
          <a:xfrm>
            <a:off x="1297500" y="1400100"/>
            <a:ext cx="6650276" cy="2852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latin typeface="Roboto"/>
                <a:ea typeface="Roboto"/>
                <a:cs typeface="Roboto"/>
                <a:sym typeface="Roboto"/>
              </a:rPr>
              <a:t>Переваги й недоліки застосунку</a:t>
            </a:r>
            <a:endParaRPr>
              <a:latin typeface="Roboto"/>
              <a:ea typeface="Roboto"/>
              <a:cs typeface="Roboto"/>
              <a:sym typeface="Roboto"/>
            </a:endParaRPr>
          </a:p>
        </p:txBody>
      </p:sp>
      <p:sp>
        <p:nvSpPr>
          <p:cNvPr id="218" name="Google Shape;218;p25"/>
          <p:cNvSpPr txBox="1"/>
          <p:nvPr>
            <p:ph idx="1" type="body"/>
          </p:nvPr>
        </p:nvSpPr>
        <p:spPr>
          <a:xfrm>
            <a:off x="1185900" y="1558250"/>
            <a:ext cx="4014600" cy="2911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400">
                <a:solidFill>
                  <a:schemeClr val="dk2"/>
                </a:solidFill>
                <a:latin typeface="Roboto"/>
                <a:ea typeface="Roboto"/>
                <a:cs typeface="Roboto"/>
                <a:sym typeface="Roboto"/>
              </a:rPr>
              <a:t>Переваги : </a:t>
            </a:r>
            <a:endParaRPr sz="1400">
              <a:solidFill>
                <a:schemeClr val="dk2"/>
              </a:solidFill>
              <a:latin typeface="Roboto"/>
              <a:ea typeface="Roboto"/>
              <a:cs typeface="Roboto"/>
              <a:sym typeface="Roboto"/>
            </a:endParaRPr>
          </a:p>
          <a:p>
            <a:pPr indent="-317500" lvl="0" marL="457200" marR="38100" rtl="0" algn="l">
              <a:lnSpc>
                <a:spcPct val="115000"/>
              </a:lnSpc>
              <a:spcBef>
                <a:spcPts val="1200"/>
              </a:spcBef>
              <a:spcAft>
                <a:spcPts val="0"/>
              </a:spcAft>
              <a:buClr>
                <a:schemeClr val="dk2"/>
              </a:buClr>
              <a:buSzPts val="1400"/>
              <a:buFont typeface="Roboto"/>
              <a:buChar char="-"/>
            </a:pPr>
            <a:r>
              <a:rPr lang="ru" sz="1400">
                <a:solidFill>
                  <a:schemeClr val="dk2"/>
                </a:solidFill>
                <a:latin typeface="Roboto"/>
                <a:ea typeface="Roboto"/>
                <a:cs typeface="Roboto"/>
                <a:sym typeface="Roboto"/>
              </a:rPr>
              <a:t>швидкість комунікування з користувачем</a:t>
            </a:r>
            <a:endParaRPr sz="1400">
              <a:solidFill>
                <a:schemeClr val="dk2"/>
              </a:solidFill>
              <a:latin typeface="Roboto"/>
              <a:ea typeface="Roboto"/>
              <a:cs typeface="Roboto"/>
              <a:sym typeface="Roboto"/>
            </a:endParaRPr>
          </a:p>
          <a:p>
            <a:pPr indent="-317500" lvl="0" marL="457200" marR="38100" rtl="0" algn="l">
              <a:lnSpc>
                <a:spcPct val="115000"/>
              </a:lnSpc>
              <a:spcBef>
                <a:spcPts val="0"/>
              </a:spcBef>
              <a:spcAft>
                <a:spcPts val="0"/>
              </a:spcAft>
              <a:buClr>
                <a:schemeClr val="dk2"/>
              </a:buClr>
              <a:buSzPts val="1400"/>
              <a:buFont typeface="Roboto"/>
              <a:buChar char="-"/>
            </a:pPr>
            <a:r>
              <a:rPr lang="ru" sz="1400">
                <a:solidFill>
                  <a:schemeClr val="dk2"/>
                </a:solidFill>
                <a:latin typeface="Roboto"/>
                <a:ea typeface="Roboto"/>
                <a:cs typeface="Roboto"/>
                <a:sym typeface="Roboto"/>
              </a:rPr>
              <a:t>швидкість отримання користувачем купленого квитка</a:t>
            </a:r>
            <a:endParaRPr sz="1400">
              <a:solidFill>
                <a:schemeClr val="dk2"/>
              </a:solidFill>
              <a:latin typeface="Roboto"/>
              <a:ea typeface="Roboto"/>
              <a:cs typeface="Roboto"/>
              <a:sym typeface="Roboto"/>
            </a:endParaRPr>
          </a:p>
          <a:p>
            <a:pPr indent="-317500" lvl="0" marL="457200" marR="38100" rtl="0" algn="l">
              <a:lnSpc>
                <a:spcPct val="115000"/>
              </a:lnSpc>
              <a:spcBef>
                <a:spcPts val="0"/>
              </a:spcBef>
              <a:spcAft>
                <a:spcPts val="0"/>
              </a:spcAft>
              <a:buClr>
                <a:schemeClr val="dk2"/>
              </a:buClr>
              <a:buSzPts val="1400"/>
              <a:buFont typeface="Roboto"/>
              <a:buChar char="-"/>
            </a:pPr>
            <a:r>
              <a:rPr lang="ru" sz="1400">
                <a:solidFill>
                  <a:schemeClr val="dk2"/>
                </a:solidFill>
                <a:latin typeface="Roboto"/>
                <a:ea typeface="Roboto"/>
                <a:cs typeface="Roboto"/>
                <a:sym typeface="Roboto"/>
              </a:rPr>
              <a:t>простий та зрозумілий інтерфейс</a:t>
            </a:r>
            <a:endParaRPr sz="1400">
              <a:solidFill>
                <a:schemeClr val="dk2"/>
              </a:solidFill>
              <a:latin typeface="Roboto"/>
              <a:ea typeface="Roboto"/>
              <a:cs typeface="Roboto"/>
              <a:sym typeface="Roboto"/>
            </a:endParaRPr>
          </a:p>
          <a:p>
            <a:pPr indent="-317500" lvl="0" marL="457200" marR="38100" rtl="0" algn="l">
              <a:lnSpc>
                <a:spcPct val="115000"/>
              </a:lnSpc>
              <a:spcBef>
                <a:spcPts val="0"/>
              </a:spcBef>
              <a:spcAft>
                <a:spcPts val="0"/>
              </a:spcAft>
              <a:buClr>
                <a:schemeClr val="dk2"/>
              </a:buClr>
              <a:buSzPts val="1400"/>
              <a:buFont typeface="Roboto"/>
              <a:buChar char="-"/>
            </a:pPr>
            <a:r>
              <a:rPr lang="ru" sz="1400">
                <a:solidFill>
                  <a:schemeClr val="dk2"/>
                </a:solidFill>
                <a:latin typeface="Roboto"/>
                <a:ea typeface="Roboto"/>
                <a:cs typeface="Roboto"/>
                <a:sym typeface="Roboto"/>
              </a:rPr>
              <a:t>отримання квитка в текстовому файлі</a:t>
            </a:r>
            <a:endParaRPr sz="1400">
              <a:solidFill>
                <a:schemeClr val="dk2"/>
              </a:solidFill>
              <a:latin typeface="Roboto"/>
              <a:ea typeface="Roboto"/>
              <a:cs typeface="Roboto"/>
              <a:sym typeface="Roboto"/>
            </a:endParaRPr>
          </a:p>
        </p:txBody>
      </p:sp>
      <p:sp>
        <p:nvSpPr>
          <p:cNvPr id="219" name="Google Shape;219;p25"/>
          <p:cNvSpPr txBox="1"/>
          <p:nvPr/>
        </p:nvSpPr>
        <p:spPr>
          <a:xfrm>
            <a:off x="5311950" y="1558250"/>
            <a:ext cx="34227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a:solidFill>
                  <a:schemeClr val="dk2"/>
                </a:solidFill>
                <a:latin typeface="Roboto"/>
                <a:ea typeface="Roboto"/>
                <a:cs typeface="Roboto"/>
                <a:sym typeface="Roboto"/>
              </a:rPr>
              <a:t>Недоліки :</a:t>
            </a:r>
            <a:endParaRPr>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2"/>
              </a:solidFill>
              <a:latin typeface="Roboto"/>
              <a:ea typeface="Roboto"/>
              <a:cs typeface="Roboto"/>
              <a:sym typeface="Roboto"/>
            </a:endParaRPr>
          </a:p>
          <a:p>
            <a:pPr indent="-317500" lvl="0" marL="457200" rtl="0" algn="l">
              <a:lnSpc>
                <a:spcPct val="115000"/>
              </a:lnSpc>
              <a:spcBef>
                <a:spcPts val="0"/>
              </a:spcBef>
              <a:spcAft>
                <a:spcPts val="0"/>
              </a:spcAft>
              <a:buClr>
                <a:schemeClr val="dk2"/>
              </a:buClr>
              <a:buSzPts val="1400"/>
              <a:buFont typeface="Roboto"/>
              <a:buChar char="-"/>
            </a:pPr>
            <a:r>
              <a:rPr lang="ru">
                <a:solidFill>
                  <a:schemeClr val="dk2"/>
                </a:solidFill>
                <a:latin typeface="Roboto"/>
                <a:ea typeface="Roboto"/>
                <a:cs typeface="Roboto"/>
                <a:sym typeface="Roboto"/>
              </a:rPr>
              <a:t>невелика можливість вибору параметрів рейсу під себе (пересадки тощо)</a:t>
            </a:r>
            <a:endParaRPr>
              <a:solidFill>
                <a:schemeClr val="dk2"/>
              </a:solidFill>
              <a:latin typeface="Roboto"/>
              <a:ea typeface="Roboto"/>
              <a:cs typeface="Roboto"/>
              <a:sym typeface="Roboto"/>
            </a:endParaRPr>
          </a:p>
          <a:p>
            <a:pPr indent="-317500" lvl="0" marL="457200" rtl="0" algn="l">
              <a:lnSpc>
                <a:spcPct val="115000"/>
              </a:lnSpc>
              <a:spcBef>
                <a:spcPts val="0"/>
              </a:spcBef>
              <a:spcAft>
                <a:spcPts val="0"/>
              </a:spcAft>
              <a:buClr>
                <a:schemeClr val="dk2"/>
              </a:buClr>
              <a:buSzPts val="1400"/>
              <a:buFont typeface="Roboto"/>
              <a:buChar char="-"/>
            </a:pPr>
            <a:r>
              <a:rPr lang="ru">
                <a:solidFill>
                  <a:schemeClr val="dk2"/>
                </a:solidFill>
                <a:latin typeface="Roboto"/>
                <a:ea typeface="Roboto"/>
                <a:cs typeface="Roboto"/>
                <a:sym typeface="Roboto"/>
              </a:rPr>
              <a:t>неможливість купівлі декількох квитків від різних авіакомпаній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1308375" y="2306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2900">
                <a:latin typeface="Roboto"/>
                <a:ea typeface="Roboto"/>
                <a:cs typeface="Roboto"/>
                <a:sym typeface="Roboto"/>
              </a:rPr>
              <a:t>Висновок </a:t>
            </a:r>
            <a:endParaRPr sz="2900">
              <a:latin typeface="Roboto"/>
              <a:ea typeface="Roboto"/>
              <a:cs typeface="Roboto"/>
              <a:sym typeface="Roboto"/>
            </a:endParaRPr>
          </a:p>
        </p:txBody>
      </p:sp>
      <p:sp>
        <p:nvSpPr>
          <p:cNvPr id="225" name="Google Shape;225;p26"/>
          <p:cNvSpPr txBox="1"/>
          <p:nvPr>
            <p:ph idx="1" type="body"/>
          </p:nvPr>
        </p:nvSpPr>
        <p:spPr>
          <a:xfrm>
            <a:off x="1188775" y="1072650"/>
            <a:ext cx="5588100" cy="3846900"/>
          </a:xfrm>
          <a:prstGeom prst="rect">
            <a:avLst/>
          </a:prstGeom>
        </p:spPr>
        <p:txBody>
          <a:bodyPr anchorCtr="0" anchor="t" bIns="91425" lIns="91425" spcFirstLastPara="1" rIns="91425" wrap="square" tIns="91425">
            <a:noAutofit/>
          </a:bodyPr>
          <a:lstStyle/>
          <a:p>
            <a:pPr indent="0" lvl="0" marL="0" marR="114599" rtl="0" algn="l">
              <a:lnSpc>
                <a:spcPct val="130000"/>
              </a:lnSpc>
              <a:spcBef>
                <a:spcPts val="1200"/>
              </a:spcBef>
              <a:spcAft>
                <a:spcPts val="0"/>
              </a:spcAft>
              <a:buSzPts val="275"/>
              <a:buNone/>
            </a:pPr>
            <a:r>
              <a:rPr lang="ru" sz="1390">
                <a:solidFill>
                  <a:schemeClr val="dk2"/>
                </a:solidFill>
                <a:latin typeface="Roboto"/>
                <a:ea typeface="Roboto"/>
                <a:cs typeface="Roboto"/>
                <a:sym typeface="Roboto"/>
              </a:rPr>
              <a:t>У даній курсовій роботі, було поставлено за мету створити програмний застосунок купівлі авіаквитків за мінімальною ціною, та повністю описати процес створення й дослідження результатів. </a:t>
            </a:r>
            <a:endParaRPr sz="1390">
              <a:solidFill>
                <a:schemeClr val="dk2"/>
              </a:solidFill>
              <a:latin typeface="Roboto"/>
              <a:ea typeface="Roboto"/>
              <a:cs typeface="Roboto"/>
              <a:sym typeface="Roboto"/>
            </a:endParaRPr>
          </a:p>
          <a:p>
            <a:pPr indent="0" lvl="0" marL="0" marR="114599" rtl="0" algn="l">
              <a:lnSpc>
                <a:spcPct val="130000"/>
              </a:lnSpc>
              <a:spcBef>
                <a:spcPts val="1200"/>
              </a:spcBef>
              <a:spcAft>
                <a:spcPts val="0"/>
              </a:spcAft>
              <a:buSzPts val="275"/>
              <a:buNone/>
            </a:pPr>
            <a:r>
              <a:rPr lang="ru" sz="1390">
                <a:solidFill>
                  <a:schemeClr val="dk2"/>
                </a:solidFill>
                <a:latin typeface="Roboto"/>
                <a:ea typeface="Roboto"/>
                <a:cs typeface="Roboto"/>
                <a:sym typeface="Roboto"/>
              </a:rPr>
              <a:t>Отже, якщо підбивати підсумок, то варто зазначити, що програмний застосунок повністю було створено й описано, було дуже цікаво виконувати дану роботу, й отримувати цей неймовірний досвід створення таких досить великих продуктів.</a:t>
            </a:r>
            <a:endParaRPr sz="1390">
              <a:solidFill>
                <a:schemeClr val="dk2"/>
              </a:solidFill>
              <a:latin typeface="Roboto"/>
              <a:ea typeface="Roboto"/>
              <a:cs typeface="Roboto"/>
              <a:sym typeface="Roboto"/>
            </a:endParaRPr>
          </a:p>
          <a:p>
            <a:pPr indent="0" lvl="0" marL="0" rtl="0" algn="l">
              <a:lnSpc>
                <a:spcPct val="95000"/>
              </a:lnSpc>
              <a:spcBef>
                <a:spcPts val="0"/>
              </a:spcBef>
              <a:spcAft>
                <a:spcPts val="1200"/>
              </a:spcAft>
              <a:buSzPts val="275"/>
              <a:buNone/>
            </a:pPr>
            <a:r>
              <a:t/>
            </a:r>
            <a:endParaRPr sz="325"/>
          </a:p>
        </p:txBody>
      </p:sp>
      <p:pic>
        <p:nvPicPr>
          <p:cNvPr id="226" name="Google Shape;226;p26"/>
          <p:cNvPicPr preferRelativeResize="0"/>
          <p:nvPr/>
        </p:nvPicPr>
        <p:blipFill>
          <a:blip r:embed="rId3">
            <a:alphaModFix/>
          </a:blip>
          <a:stretch>
            <a:fillRect/>
          </a:stretch>
        </p:blipFill>
        <p:spPr>
          <a:xfrm>
            <a:off x="6907525" y="920400"/>
            <a:ext cx="2051449" cy="36441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185625" y="382875"/>
            <a:ext cx="69582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2360">
                <a:latin typeface="Roboto"/>
                <a:ea typeface="Roboto"/>
                <a:cs typeface="Roboto"/>
                <a:sym typeface="Roboto"/>
              </a:rPr>
              <a:t>Вступ</a:t>
            </a:r>
            <a:endParaRPr sz="2360">
              <a:latin typeface="Roboto"/>
              <a:ea typeface="Roboto"/>
              <a:cs typeface="Roboto"/>
              <a:sym typeface="Roboto"/>
            </a:endParaRPr>
          </a:p>
        </p:txBody>
      </p:sp>
      <p:sp>
        <p:nvSpPr>
          <p:cNvPr id="141" name="Google Shape;141;p14"/>
          <p:cNvSpPr txBox="1"/>
          <p:nvPr>
            <p:ph idx="1" type="body"/>
          </p:nvPr>
        </p:nvSpPr>
        <p:spPr>
          <a:xfrm>
            <a:off x="945225" y="1298525"/>
            <a:ext cx="4744200" cy="3470700"/>
          </a:xfrm>
          <a:prstGeom prst="rect">
            <a:avLst/>
          </a:prstGeom>
        </p:spPr>
        <p:txBody>
          <a:bodyPr anchorCtr="0" anchor="t" bIns="91425" lIns="91425" spcFirstLastPara="1" rIns="91425" wrap="square" tIns="91425">
            <a:noAutofit/>
          </a:bodyPr>
          <a:lstStyle/>
          <a:p>
            <a:pPr indent="0" lvl="0" marL="114300" marR="38100" rtl="0" algn="l">
              <a:lnSpc>
                <a:spcPct val="115000"/>
              </a:lnSpc>
              <a:spcBef>
                <a:spcPts val="1200"/>
              </a:spcBef>
              <a:spcAft>
                <a:spcPts val="0"/>
              </a:spcAft>
              <a:buNone/>
            </a:pPr>
            <a:r>
              <a:rPr lang="ru" sz="1400">
                <a:solidFill>
                  <a:schemeClr val="dk2"/>
                </a:solidFill>
                <a:latin typeface="Roboto"/>
                <a:ea typeface="Roboto"/>
                <a:cs typeface="Roboto"/>
                <a:sym typeface="Roboto"/>
              </a:rPr>
              <a:t>  На сьогодення все більше й більше стає популярним та зручним цифровий світ. Сьогодні вкрай важливо правильно використовувати та зберігати свій час, тому майже всі компанії, які надають свої послуги переходять на онлайн-використання. Це не обійшло стороною й роботу авіа-кампаній. </a:t>
            </a:r>
            <a:endParaRPr sz="1400">
              <a:solidFill>
                <a:schemeClr val="dk2"/>
              </a:solidFill>
              <a:latin typeface="Roboto"/>
              <a:ea typeface="Roboto"/>
              <a:cs typeface="Roboto"/>
              <a:sym typeface="Roboto"/>
            </a:endParaRPr>
          </a:p>
          <a:p>
            <a:pPr indent="0" lvl="0" marL="114300" marR="38100" rtl="0" algn="l">
              <a:lnSpc>
                <a:spcPct val="115000"/>
              </a:lnSpc>
              <a:spcBef>
                <a:spcPts val="1200"/>
              </a:spcBef>
              <a:spcAft>
                <a:spcPts val="0"/>
              </a:spcAft>
              <a:buNone/>
            </a:pPr>
            <a:r>
              <a:rPr lang="ru" sz="1400">
                <a:solidFill>
                  <a:schemeClr val="dk2"/>
                </a:solidFill>
                <a:latin typeface="Roboto"/>
                <a:ea typeface="Roboto"/>
                <a:cs typeface="Roboto"/>
                <a:sym typeface="Roboto"/>
              </a:rPr>
              <a:t>Тож я вирішив спробувати реалізувати саме такий додаток, де можна буде переглядати наявність квитків та купляти їх за мінімальною ціною й відповідно обрав дану тему курсової роботи.</a:t>
            </a:r>
            <a:endParaRPr sz="1400">
              <a:solidFill>
                <a:schemeClr val="dk2"/>
              </a:solidFill>
              <a:latin typeface="Roboto"/>
              <a:ea typeface="Roboto"/>
              <a:cs typeface="Roboto"/>
              <a:sym typeface="Roboto"/>
            </a:endParaRPr>
          </a:p>
          <a:p>
            <a:pPr indent="0" lvl="0" marL="114300" marR="38100" rtl="0" algn="l">
              <a:lnSpc>
                <a:spcPct val="115000"/>
              </a:lnSpc>
              <a:spcBef>
                <a:spcPts val="1200"/>
              </a:spcBef>
              <a:spcAft>
                <a:spcPts val="0"/>
              </a:spcAft>
              <a:buNone/>
            </a:pPr>
            <a:r>
              <a:t/>
            </a:r>
            <a:endParaRPr sz="1400">
              <a:solidFill>
                <a:schemeClr val="dk2"/>
              </a:solidFill>
              <a:latin typeface="Roboto"/>
              <a:ea typeface="Roboto"/>
              <a:cs typeface="Roboto"/>
              <a:sym typeface="Roboto"/>
            </a:endParaRPr>
          </a:p>
          <a:p>
            <a:pPr indent="0" lvl="0" marL="114300" marR="38100" rtl="0" algn="l">
              <a:lnSpc>
                <a:spcPct val="150000"/>
              </a:lnSpc>
              <a:spcBef>
                <a:spcPts val="120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500">
              <a:solidFill>
                <a:srgbClr val="D1D5DB"/>
              </a:solidFill>
              <a:latin typeface="Roboto"/>
              <a:ea typeface="Roboto"/>
              <a:cs typeface="Roboto"/>
              <a:sym typeface="Roboto"/>
            </a:endParaRPr>
          </a:p>
          <a:p>
            <a:pPr indent="0" lvl="0" marL="0" rtl="0" algn="l">
              <a:spcBef>
                <a:spcPts val="150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1500"/>
              </a:spcBef>
              <a:spcAft>
                <a:spcPts val="0"/>
              </a:spcAft>
              <a:buNone/>
            </a:pPr>
            <a:r>
              <a:rPr lang="ru" sz="1500">
                <a:solidFill>
                  <a:schemeClr val="dk1"/>
                </a:solidFill>
                <a:latin typeface="Roboto"/>
                <a:ea typeface="Roboto"/>
                <a:cs typeface="Roboto"/>
                <a:sym typeface="Roboto"/>
              </a:rPr>
              <a:t>Програмні застосунки купівлі авіаквитків можуть пропонувати різноманітні функції, залежно від платформи та розробника.</a:t>
            </a:r>
            <a:endParaRPr sz="1500">
              <a:solidFill>
                <a:schemeClr val="dk1"/>
              </a:solidFill>
              <a:latin typeface="Roboto"/>
              <a:ea typeface="Roboto"/>
              <a:cs typeface="Roboto"/>
              <a:sym typeface="Roboto"/>
            </a:endParaRPr>
          </a:p>
          <a:p>
            <a:pPr indent="0" lvl="0" marL="0" rtl="0" algn="l">
              <a:spcBef>
                <a:spcPts val="1500"/>
              </a:spcBef>
              <a:spcAft>
                <a:spcPts val="1200"/>
              </a:spcAft>
              <a:buNone/>
            </a:pPr>
            <a:r>
              <a:t/>
            </a:r>
            <a:endParaRPr sz="1500"/>
          </a:p>
        </p:txBody>
      </p:sp>
      <p:pic>
        <p:nvPicPr>
          <p:cNvPr id="142" name="Google Shape;142;p14"/>
          <p:cNvPicPr preferRelativeResize="0"/>
          <p:nvPr/>
        </p:nvPicPr>
        <p:blipFill>
          <a:blip r:embed="rId3">
            <a:alphaModFix/>
          </a:blip>
          <a:stretch>
            <a:fillRect/>
          </a:stretch>
        </p:blipFill>
        <p:spPr>
          <a:xfrm>
            <a:off x="5787225" y="1713363"/>
            <a:ext cx="3216499" cy="2010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185625" y="382875"/>
            <a:ext cx="69582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2360">
                <a:latin typeface="Roboto"/>
                <a:ea typeface="Roboto"/>
                <a:cs typeface="Roboto"/>
                <a:sym typeface="Roboto"/>
              </a:rPr>
              <a:t>Що взагалі таке програмний застосунок купівлі авіаквитків за мінімальною ціною?</a:t>
            </a:r>
            <a:endParaRPr sz="2360">
              <a:latin typeface="Roboto"/>
              <a:ea typeface="Roboto"/>
              <a:cs typeface="Roboto"/>
              <a:sym typeface="Roboto"/>
            </a:endParaRPr>
          </a:p>
        </p:txBody>
      </p:sp>
      <p:sp>
        <p:nvSpPr>
          <p:cNvPr id="148" name="Google Shape;148;p15"/>
          <p:cNvSpPr txBox="1"/>
          <p:nvPr>
            <p:ph idx="1" type="body"/>
          </p:nvPr>
        </p:nvSpPr>
        <p:spPr>
          <a:xfrm>
            <a:off x="1123500" y="1524075"/>
            <a:ext cx="4000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rgbClr val="D1D5DB"/>
                </a:solidFill>
                <a:latin typeface="Roboto"/>
                <a:ea typeface="Roboto"/>
                <a:cs typeface="Roboto"/>
                <a:sym typeface="Roboto"/>
              </a:rPr>
              <a:t>Програмний застосунок купівлі авіаквитків за мінімальною ціною - це спеціалізована програма, яка допомагає користувачам знайти найдешевші доступні авіаквитки для їхніх потреб. Такий застосунок зазвичай надає користувачеві можливість швидкого і зручного пошуку найвигідніших пропозицій від різних авіакомпаній та сервісів.</a:t>
            </a:r>
            <a:endParaRPr sz="1500">
              <a:solidFill>
                <a:srgbClr val="D1D5DB"/>
              </a:solidFill>
              <a:latin typeface="Roboto"/>
              <a:ea typeface="Roboto"/>
              <a:cs typeface="Roboto"/>
              <a:sym typeface="Roboto"/>
            </a:endParaRPr>
          </a:p>
          <a:p>
            <a:pPr indent="0" lvl="0" marL="0" rtl="0" algn="l">
              <a:spcBef>
                <a:spcPts val="150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1500"/>
              </a:spcBef>
              <a:spcAft>
                <a:spcPts val="0"/>
              </a:spcAft>
              <a:buNone/>
            </a:pPr>
            <a:r>
              <a:rPr lang="ru" sz="1500">
                <a:solidFill>
                  <a:schemeClr val="dk1"/>
                </a:solidFill>
                <a:latin typeface="Roboto"/>
                <a:ea typeface="Roboto"/>
                <a:cs typeface="Roboto"/>
                <a:sym typeface="Roboto"/>
              </a:rPr>
              <a:t>Програмні застосунки купівлі авіаквитків можуть пропонувати різноманітні функції, залежно від платформи та розробника.</a:t>
            </a:r>
            <a:endParaRPr sz="1500">
              <a:solidFill>
                <a:schemeClr val="dk1"/>
              </a:solidFill>
              <a:latin typeface="Roboto"/>
              <a:ea typeface="Roboto"/>
              <a:cs typeface="Roboto"/>
              <a:sym typeface="Roboto"/>
            </a:endParaRPr>
          </a:p>
          <a:p>
            <a:pPr indent="0" lvl="0" marL="0" rtl="0" algn="l">
              <a:spcBef>
                <a:spcPts val="1500"/>
              </a:spcBef>
              <a:spcAft>
                <a:spcPts val="1200"/>
              </a:spcAft>
              <a:buNone/>
            </a:pPr>
            <a:r>
              <a:t/>
            </a:r>
            <a:endParaRPr sz="1500"/>
          </a:p>
        </p:txBody>
      </p:sp>
      <p:pic>
        <p:nvPicPr>
          <p:cNvPr id="149" name="Google Shape;149;p15"/>
          <p:cNvPicPr preferRelativeResize="0"/>
          <p:nvPr/>
        </p:nvPicPr>
        <p:blipFill>
          <a:blip r:embed="rId3">
            <a:alphaModFix/>
          </a:blip>
          <a:stretch>
            <a:fillRect/>
          </a:stretch>
        </p:blipFill>
        <p:spPr>
          <a:xfrm>
            <a:off x="5189400" y="1733650"/>
            <a:ext cx="3715200" cy="2084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2600">
                <a:latin typeface="Roboto"/>
                <a:ea typeface="Roboto"/>
                <a:cs typeface="Roboto"/>
                <a:sym typeface="Roboto"/>
              </a:rPr>
              <a:t>Аналіз предметної області</a:t>
            </a:r>
            <a:r>
              <a:rPr lang="ru" sz="2600">
                <a:latin typeface="Roboto"/>
                <a:ea typeface="Roboto"/>
                <a:cs typeface="Roboto"/>
                <a:sym typeface="Roboto"/>
              </a:rPr>
              <a:t> </a:t>
            </a:r>
            <a:endParaRPr sz="2600">
              <a:latin typeface="Roboto"/>
              <a:ea typeface="Roboto"/>
              <a:cs typeface="Roboto"/>
              <a:sym typeface="Roboto"/>
            </a:endParaRPr>
          </a:p>
        </p:txBody>
      </p:sp>
      <p:sp>
        <p:nvSpPr>
          <p:cNvPr id="155" name="Google Shape;155;p16"/>
          <p:cNvSpPr txBox="1"/>
          <p:nvPr>
            <p:ph idx="1" type="body"/>
          </p:nvPr>
        </p:nvSpPr>
        <p:spPr>
          <a:xfrm>
            <a:off x="1052550" y="1358200"/>
            <a:ext cx="4185000" cy="3294300"/>
          </a:xfrm>
          <a:prstGeom prst="rect">
            <a:avLst/>
          </a:prstGeom>
        </p:spPr>
        <p:txBody>
          <a:bodyPr anchorCtr="0" anchor="t" bIns="91425" lIns="91425" spcFirstLastPara="1" rIns="91425" wrap="square" tIns="91425">
            <a:normAutofit fontScale="40000" lnSpcReduction="10000"/>
          </a:bodyPr>
          <a:lstStyle/>
          <a:p>
            <a:pPr indent="0" lvl="0" marL="0" rtl="0" algn="l">
              <a:lnSpc>
                <a:spcPct val="150000"/>
              </a:lnSpc>
              <a:spcBef>
                <a:spcPts val="1200"/>
              </a:spcBef>
              <a:spcAft>
                <a:spcPts val="0"/>
              </a:spcAft>
              <a:buNone/>
            </a:pPr>
            <a:r>
              <a:rPr lang="ru" sz="2805">
                <a:solidFill>
                  <a:schemeClr val="dk2"/>
                </a:solidFill>
                <a:latin typeface="Roboto"/>
                <a:ea typeface="Roboto"/>
                <a:cs typeface="Roboto"/>
                <a:sym typeface="Roboto"/>
              </a:rPr>
              <a:t>Предметною областю програмного застосунку для покупки авіаквитків за найнижчою ціною є безпосередньо авіа транспорт і все, що з ним пов'язане. Це включає інформацію про доступні рейси, авіакомпанії, маршрути, розклади, ціни, а також можливість пошуку найдоступнішого квитка серед великої кількості запропонованих на ринку.</a:t>
            </a:r>
            <a:endParaRPr sz="2805">
              <a:solidFill>
                <a:schemeClr val="dk2"/>
              </a:solidFill>
              <a:latin typeface="Roboto"/>
              <a:ea typeface="Roboto"/>
              <a:cs typeface="Roboto"/>
              <a:sym typeface="Roboto"/>
            </a:endParaRPr>
          </a:p>
          <a:p>
            <a:pPr indent="0" lvl="0" marL="0" rtl="0" algn="l">
              <a:lnSpc>
                <a:spcPct val="150000"/>
              </a:lnSpc>
              <a:spcBef>
                <a:spcPts val="1200"/>
              </a:spcBef>
              <a:spcAft>
                <a:spcPts val="0"/>
              </a:spcAft>
              <a:buNone/>
            </a:pPr>
            <a:r>
              <a:rPr lang="ru" sz="2805">
                <a:solidFill>
                  <a:schemeClr val="dk2"/>
                </a:solidFill>
                <a:latin typeface="Roboto"/>
                <a:ea typeface="Roboto"/>
                <a:cs typeface="Roboto"/>
                <a:sym typeface="Roboto"/>
              </a:rPr>
              <a:t>Додаток повинен мати можливість порівняти ціни на квитки між різними авіакомпаніями на певний рейс та дату польоту та шукати найкращі варіанти для користувача та пропонувати їх йому за найменший час.</a:t>
            </a:r>
            <a:endParaRPr sz="2805">
              <a:solidFill>
                <a:schemeClr val="dk2"/>
              </a:solidFill>
              <a:latin typeface="Roboto"/>
              <a:ea typeface="Roboto"/>
              <a:cs typeface="Roboto"/>
              <a:sym typeface="Roboto"/>
            </a:endParaRPr>
          </a:p>
          <a:p>
            <a:pPr indent="0" lvl="0" marL="457200" rtl="0" algn="l">
              <a:spcBef>
                <a:spcPts val="1200"/>
              </a:spcBef>
              <a:spcAft>
                <a:spcPts val="1200"/>
              </a:spcAft>
              <a:buNone/>
            </a:pPr>
            <a:r>
              <a:t/>
            </a:r>
            <a:endParaRPr>
              <a:solidFill>
                <a:schemeClr val="dk2"/>
              </a:solidFill>
              <a:latin typeface="Roboto"/>
              <a:ea typeface="Roboto"/>
              <a:cs typeface="Roboto"/>
              <a:sym typeface="Roboto"/>
            </a:endParaRPr>
          </a:p>
        </p:txBody>
      </p:sp>
      <p:pic>
        <p:nvPicPr>
          <p:cNvPr id="156" name="Google Shape;156;p16"/>
          <p:cNvPicPr preferRelativeResize="0"/>
          <p:nvPr/>
        </p:nvPicPr>
        <p:blipFill>
          <a:blip r:embed="rId3">
            <a:alphaModFix/>
          </a:blip>
          <a:stretch>
            <a:fillRect/>
          </a:stretch>
        </p:blipFill>
        <p:spPr>
          <a:xfrm>
            <a:off x="5398100" y="1757900"/>
            <a:ext cx="3113425" cy="181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latin typeface="Roboto"/>
                <a:ea typeface="Roboto"/>
                <a:cs typeface="Roboto"/>
                <a:sym typeface="Roboto"/>
              </a:rPr>
              <a:t>Використані методи та технології</a:t>
            </a:r>
            <a:endParaRPr>
              <a:latin typeface="Roboto"/>
              <a:ea typeface="Roboto"/>
              <a:cs typeface="Roboto"/>
              <a:sym typeface="Roboto"/>
            </a:endParaRPr>
          </a:p>
        </p:txBody>
      </p:sp>
      <p:sp>
        <p:nvSpPr>
          <p:cNvPr id="162" name="Google Shape;162;p17"/>
          <p:cNvSpPr txBox="1"/>
          <p:nvPr>
            <p:ph idx="1" type="body"/>
          </p:nvPr>
        </p:nvSpPr>
        <p:spPr>
          <a:xfrm>
            <a:off x="1176600" y="1493150"/>
            <a:ext cx="4042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400">
                <a:solidFill>
                  <a:schemeClr val="dk2"/>
                </a:solidFill>
                <a:latin typeface="Roboto"/>
                <a:ea typeface="Roboto"/>
                <a:cs typeface="Roboto"/>
                <a:sym typeface="Roboto"/>
              </a:rPr>
              <a:t>Методи та технології програмування : </a:t>
            </a:r>
            <a:endParaRPr sz="1400">
              <a:solidFill>
                <a:schemeClr val="dk2"/>
              </a:solidFill>
              <a:latin typeface="Roboto"/>
              <a:ea typeface="Roboto"/>
              <a:cs typeface="Roboto"/>
              <a:sym typeface="Roboto"/>
            </a:endParaRPr>
          </a:p>
          <a:p>
            <a:pPr indent="-317500" lvl="0" marL="457200" marR="38100" rtl="0" algn="l">
              <a:lnSpc>
                <a:spcPct val="150000"/>
              </a:lnSpc>
              <a:spcBef>
                <a:spcPts val="1200"/>
              </a:spcBef>
              <a:spcAft>
                <a:spcPts val="0"/>
              </a:spcAft>
              <a:buClr>
                <a:schemeClr val="dk2"/>
              </a:buClr>
              <a:buSzPts val="1400"/>
              <a:buFont typeface="Roboto"/>
              <a:buChar char="-"/>
            </a:pPr>
            <a:r>
              <a:rPr lang="ru" sz="1400">
                <a:solidFill>
                  <a:schemeClr val="dk2"/>
                </a:solidFill>
                <a:latin typeface="Roboto"/>
                <a:ea typeface="Roboto"/>
                <a:cs typeface="Roboto"/>
                <a:sym typeface="Roboto"/>
              </a:rPr>
              <a:t>Мова програмування високого рівня  С++, для створення логіки застосунку</a:t>
            </a:r>
            <a:endParaRPr sz="1400">
              <a:solidFill>
                <a:schemeClr val="dk2"/>
              </a:solidFill>
              <a:latin typeface="Roboto"/>
              <a:ea typeface="Roboto"/>
              <a:cs typeface="Roboto"/>
              <a:sym typeface="Roboto"/>
            </a:endParaRPr>
          </a:p>
          <a:p>
            <a:pPr indent="-317500" lvl="0" marL="457200" marR="38100" rtl="0" algn="l">
              <a:lnSpc>
                <a:spcPct val="150000"/>
              </a:lnSpc>
              <a:spcBef>
                <a:spcPts val="0"/>
              </a:spcBef>
              <a:spcAft>
                <a:spcPts val="0"/>
              </a:spcAft>
              <a:buClr>
                <a:schemeClr val="dk2"/>
              </a:buClr>
              <a:buSzPts val="1400"/>
              <a:buFont typeface="Roboto"/>
              <a:buChar char="-"/>
            </a:pPr>
            <a:r>
              <a:rPr lang="ru" sz="1400">
                <a:solidFill>
                  <a:schemeClr val="dk2"/>
                </a:solidFill>
                <a:latin typeface="Roboto"/>
                <a:ea typeface="Roboto"/>
                <a:cs typeface="Roboto"/>
                <a:sym typeface="Roboto"/>
              </a:rPr>
              <a:t>Графічна бібліотека SFML, для створення інтерфейсу користувача</a:t>
            </a:r>
            <a:endParaRPr sz="1400">
              <a:solidFill>
                <a:schemeClr val="dk2"/>
              </a:solidFill>
              <a:latin typeface="Roboto"/>
              <a:ea typeface="Roboto"/>
              <a:cs typeface="Roboto"/>
              <a:sym typeface="Roboto"/>
            </a:endParaRPr>
          </a:p>
          <a:p>
            <a:pPr indent="-317500" lvl="0" marL="457200" marR="38100" rtl="0" algn="l">
              <a:lnSpc>
                <a:spcPct val="150000"/>
              </a:lnSpc>
              <a:spcBef>
                <a:spcPts val="0"/>
              </a:spcBef>
              <a:spcAft>
                <a:spcPts val="0"/>
              </a:spcAft>
              <a:buClr>
                <a:schemeClr val="dk2"/>
              </a:buClr>
              <a:buSzPts val="1400"/>
              <a:buFont typeface="Roboto"/>
              <a:buChar char="-"/>
            </a:pPr>
            <a:r>
              <a:rPr lang="ru" sz="1400">
                <a:solidFill>
                  <a:schemeClr val="dk2"/>
                </a:solidFill>
                <a:latin typeface="Roboto"/>
                <a:ea typeface="Roboto"/>
                <a:cs typeface="Roboto"/>
                <a:sym typeface="Roboto"/>
              </a:rPr>
              <a:t>Стиль програмування : об’єктно-орієнтоване програмування</a:t>
            </a:r>
            <a:endParaRPr>
              <a:solidFill>
                <a:schemeClr val="dk2"/>
              </a:solidFill>
              <a:latin typeface="Roboto"/>
              <a:ea typeface="Roboto"/>
              <a:cs typeface="Roboto"/>
              <a:sym typeface="Roboto"/>
            </a:endParaRPr>
          </a:p>
        </p:txBody>
      </p:sp>
      <p:pic>
        <p:nvPicPr>
          <p:cNvPr id="163" name="Google Shape;163;p17"/>
          <p:cNvPicPr preferRelativeResize="0"/>
          <p:nvPr/>
        </p:nvPicPr>
        <p:blipFill>
          <a:blip r:embed="rId3">
            <a:alphaModFix/>
          </a:blip>
          <a:stretch>
            <a:fillRect/>
          </a:stretch>
        </p:blipFill>
        <p:spPr>
          <a:xfrm>
            <a:off x="5413575" y="1841325"/>
            <a:ext cx="3299724" cy="1732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2600">
                <a:latin typeface="Roboto"/>
                <a:ea typeface="Roboto"/>
                <a:cs typeface="Roboto"/>
                <a:sym typeface="Roboto"/>
              </a:rPr>
              <a:t>Коротенький опис інтерфейсів застосунку</a:t>
            </a:r>
            <a:endParaRPr sz="2600">
              <a:latin typeface="Roboto"/>
              <a:ea typeface="Roboto"/>
              <a:cs typeface="Roboto"/>
              <a:sym typeface="Roboto"/>
            </a:endParaRPr>
          </a:p>
        </p:txBody>
      </p:sp>
      <p:sp>
        <p:nvSpPr>
          <p:cNvPr id="169" name="Google Shape;169;p18"/>
          <p:cNvSpPr txBox="1"/>
          <p:nvPr>
            <p:ph idx="1" type="body"/>
          </p:nvPr>
        </p:nvSpPr>
        <p:spPr>
          <a:xfrm>
            <a:off x="1052550" y="1534950"/>
            <a:ext cx="3690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solidFill>
                  <a:schemeClr val="dk2"/>
                </a:solidFill>
                <a:latin typeface="Roboto"/>
                <a:ea typeface="Roboto"/>
                <a:cs typeface="Roboto"/>
                <a:sym typeface="Roboto"/>
              </a:rPr>
              <a:t>Усього мій застосунок містить 8 класів, зокрема 4 для створення бек-енду(логіки застосунку) :</a:t>
            </a:r>
            <a:endParaRPr>
              <a:solidFill>
                <a:schemeClr val="dk2"/>
              </a:solidFill>
              <a:latin typeface="Roboto"/>
              <a:ea typeface="Roboto"/>
              <a:cs typeface="Roboto"/>
              <a:sym typeface="Roboto"/>
            </a:endParaRPr>
          </a:p>
          <a:p>
            <a:pPr indent="-311150" lvl="0" marL="457200" rtl="0" algn="l">
              <a:spcBef>
                <a:spcPts val="1200"/>
              </a:spcBef>
              <a:spcAft>
                <a:spcPts val="0"/>
              </a:spcAft>
              <a:buClr>
                <a:schemeClr val="dk2"/>
              </a:buClr>
              <a:buSzPts val="1300"/>
              <a:buFont typeface="Roboto"/>
              <a:buChar char="-"/>
            </a:pPr>
            <a:r>
              <a:rPr lang="ru">
                <a:solidFill>
                  <a:schemeClr val="dk2"/>
                </a:solidFill>
                <a:latin typeface="Roboto"/>
                <a:ea typeface="Roboto"/>
                <a:cs typeface="Roboto"/>
                <a:sym typeface="Roboto"/>
              </a:rPr>
              <a:t>Nakladna</a:t>
            </a:r>
            <a:endParaRPr>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ru">
                <a:solidFill>
                  <a:schemeClr val="dk2"/>
                </a:solidFill>
                <a:latin typeface="Roboto"/>
                <a:ea typeface="Roboto"/>
                <a:cs typeface="Roboto"/>
                <a:sym typeface="Roboto"/>
              </a:rPr>
              <a:t>BestPrice</a:t>
            </a:r>
            <a:endParaRPr>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ru">
                <a:solidFill>
                  <a:schemeClr val="dk2"/>
                </a:solidFill>
                <a:latin typeface="Roboto"/>
                <a:ea typeface="Roboto"/>
                <a:cs typeface="Roboto"/>
                <a:sym typeface="Roboto"/>
              </a:rPr>
              <a:t>Info</a:t>
            </a:r>
            <a:endParaRPr>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ru">
                <a:solidFill>
                  <a:schemeClr val="dk2"/>
                </a:solidFill>
                <a:latin typeface="Roboto"/>
                <a:ea typeface="Roboto"/>
                <a:cs typeface="Roboto"/>
                <a:sym typeface="Roboto"/>
              </a:rPr>
              <a:t>Ticket</a:t>
            </a:r>
            <a:endParaRPr>
              <a:solidFill>
                <a:schemeClr val="dk2"/>
              </a:solidFill>
              <a:latin typeface="Roboto"/>
              <a:ea typeface="Roboto"/>
              <a:cs typeface="Roboto"/>
              <a:sym typeface="Roboto"/>
            </a:endParaRPr>
          </a:p>
          <a:p>
            <a:pPr indent="0" lvl="0" marL="0" rtl="0" algn="l">
              <a:spcBef>
                <a:spcPts val="1200"/>
              </a:spcBef>
              <a:spcAft>
                <a:spcPts val="0"/>
              </a:spcAft>
              <a:buNone/>
            </a:pPr>
            <a:r>
              <a:rPr lang="ru">
                <a:solidFill>
                  <a:schemeClr val="dk2"/>
                </a:solidFill>
                <a:latin typeface="Roboto"/>
                <a:ea typeface="Roboto"/>
                <a:cs typeface="Roboto"/>
                <a:sym typeface="Roboto"/>
              </a:rPr>
              <a:t>та 4 класи, для створення графічних вікон : </a:t>
            </a:r>
            <a:endParaRPr>
              <a:solidFill>
                <a:schemeClr val="dk2"/>
              </a:solidFill>
              <a:latin typeface="Roboto"/>
              <a:ea typeface="Roboto"/>
              <a:cs typeface="Roboto"/>
              <a:sym typeface="Roboto"/>
            </a:endParaRPr>
          </a:p>
          <a:p>
            <a:pPr indent="-311150" lvl="0" marL="457200" rtl="0" algn="l">
              <a:spcBef>
                <a:spcPts val="1200"/>
              </a:spcBef>
              <a:spcAft>
                <a:spcPts val="0"/>
              </a:spcAft>
              <a:buClr>
                <a:schemeClr val="dk2"/>
              </a:buClr>
              <a:buSzPts val="1300"/>
              <a:buFont typeface="Roboto"/>
              <a:buChar char="-"/>
            </a:pPr>
            <a:r>
              <a:rPr lang="ru">
                <a:solidFill>
                  <a:schemeClr val="dk2"/>
                </a:solidFill>
                <a:latin typeface="Roboto"/>
                <a:ea typeface="Roboto"/>
                <a:cs typeface="Roboto"/>
                <a:sym typeface="Roboto"/>
              </a:rPr>
              <a:t>TextObject</a:t>
            </a:r>
            <a:endParaRPr>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ru">
                <a:solidFill>
                  <a:schemeClr val="dk2"/>
                </a:solidFill>
                <a:latin typeface="Roboto"/>
                <a:ea typeface="Roboto"/>
                <a:cs typeface="Roboto"/>
                <a:sym typeface="Roboto"/>
              </a:rPr>
              <a:t>Button</a:t>
            </a:r>
            <a:endParaRPr>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ru">
                <a:solidFill>
                  <a:schemeClr val="dk2"/>
                </a:solidFill>
                <a:latin typeface="Roboto"/>
                <a:ea typeface="Roboto"/>
                <a:cs typeface="Roboto"/>
                <a:sym typeface="Roboto"/>
              </a:rPr>
              <a:t>SpriteObject</a:t>
            </a:r>
            <a:endParaRPr>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ru">
                <a:solidFill>
                  <a:schemeClr val="dk2"/>
                </a:solidFill>
                <a:latin typeface="Roboto"/>
                <a:ea typeface="Roboto"/>
                <a:cs typeface="Roboto"/>
                <a:sym typeface="Roboto"/>
              </a:rPr>
              <a:t>Rectangle</a:t>
            </a:r>
            <a:endParaRPr>
              <a:solidFill>
                <a:schemeClr val="dk2"/>
              </a:solidFill>
              <a:latin typeface="Roboto"/>
              <a:ea typeface="Roboto"/>
              <a:cs typeface="Roboto"/>
              <a:sym typeface="Roboto"/>
            </a:endParaRPr>
          </a:p>
        </p:txBody>
      </p:sp>
      <p:sp>
        <p:nvSpPr>
          <p:cNvPr id="170" name="Google Shape;170;p18"/>
          <p:cNvSpPr txBox="1"/>
          <p:nvPr/>
        </p:nvSpPr>
        <p:spPr>
          <a:xfrm>
            <a:off x="5145675" y="1459950"/>
            <a:ext cx="3479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chemeClr val="dk2"/>
                </a:solidFill>
                <a:latin typeface="Roboto"/>
                <a:ea typeface="Roboto"/>
                <a:cs typeface="Roboto"/>
                <a:sym typeface="Roboto"/>
              </a:rPr>
              <a:t>Спочатку користувач вводить інформацію про себе та свій рейс, після цього створюється та обробляється накладна, де містяться авіа пропозиції. Після цього, проводиться повна обробка накладної та пошук найдоступніших квитків. Найвигідніші три квитки ми презентуємо користувачу на вибір. Якщо користувач купує будь-який квиток(-и) то він отримує чек у .txt файл, якщо ні - то програма закривається.</a:t>
            </a:r>
            <a:endParaRPr>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129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2700">
                <a:latin typeface="Roboto"/>
                <a:ea typeface="Roboto"/>
                <a:cs typeface="Roboto"/>
                <a:sym typeface="Roboto"/>
              </a:rPr>
              <a:t>Наглядний алгоритм застосунку</a:t>
            </a:r>
            <a:endParaRPr sz="2700">
              <a:latin typeface="Roboto"/>
              <a:ea typeface="Roboto"/>
              <a:cs typeface="Roboto"/>
              <a:sym typeface="Roboto"/>
            </a:endParaRPr>
          </a:p>
        </p:txBody>
      </p:sp>
      <p:sp>
        <p:nvSpPr>
          <p:cNvPr id="176" name="Google Shape;176;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19"/>
          <p:cNvPicPr preferRelativeResize="0"/>
          <p:nvPr/>
        </p:nvPicPr>
        <p:blipFill>
          <a:blip r:embed="rId3">
            <a:alphaModFix/>
          </a:blip>
          <a:stretch>
            <a:fillRect/>
          </a:stretch>
        </p:blipFill>
        <p:spPr>
          <a:xfrm>
            <a:off x="2445538" y="1171325"/>
            <a:ext cx="4252925" cy="3559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297500" y="2741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2700">
                <a:latin typeface="Roboto"/>
                <a:ea typeface="Roboto"/>
                <a:cs typeface="Roboto"/>
                <a:sym typeface="Roboto"/>
              </a:rPr>
              <a:t>UML-діаграми класів мого застосунку</a:t>
            </a:r>
            <a:endParaRPr sz="2700">
              <a:latin typeface="Roboto"/>
              <a:ea typeface="Roboto"/>
              <a:cs typeface="Roboto"/>
              <a:sym typeface="Roboto"/>
            </a:endParaRPr>
          </a:p>
        </p:txBody>
      </p:sp>
      <p:sp>
        <p:nvSpPr>
          <p:cNvPr id="183" name="Google Shape;183;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20"/>
          <p:cNvPicPr preferRelativeResize="0"/>
          <p:nvPr/>
        </p:nvPicPr>
        <p:blipFill>
          <a:blip r:embed="rId3">
            <a:alphaModFix/>
          </a:blip>
          <a:stretch>
            <a:fillRect/>
          </a:stretch>
        </p:blipFill>
        <p:spPr>
          <a:xfrm>
            <a:off x="1297500" y="1102650"/>
            <a:ext cx="6716700" cy="362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latin typeface="Roboto"/>
                <a:ea typeface="Roboto"/>
                <a:cs typeface="Roboto"/>
                <a:sym typeface="Roboto"/>
              </a:rPr>
              <a:t>Головна блок-схема алгоритму застосунку</a:t>
            </a:r>
            <a:endParaRPr>
              <a:latin typeface="Roboto"/>
              <a:ea typeface="Roboto"/>
              <a:cs typeface="Roboto"/>
              <a:sym typeface="Roboto"/>
            </a:endParaRPr>
          </a:p>
        </p:txBody>
      </p:sp>
      <p:sp>
        <p:nvSpPr>
          <p:cNvPr id="190" name="Google Shape;190;p21"/>
          <p:cNvSpPr txBox="1"/>
          <p:nvPr>
            <p:ph idx="1" type="body"/>
          </p:nvPr>
        </p:nvSpPr>
        <p:spPr>
          <a:xfrm>
            <a:off x="1409125" y="1567550"/>
            <a:ext cx="3047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400">
                <a:solidFill>
                  <a:schemeClr val="dk2"/>
                </a:solidFill>
                <a:latin typeface="Roboto"/>
                <a:ea typeface="Roboto"/>
                <a:cs typeface="Roboto"/>
                <a:sym typeface="Roboto"/>
              </a:rPr>
              <a:t>Саме даний алгоритм здійснює пошук найдоступніших квитків серед надвеликого переліку авіа пропозицій від різних авіакомпаній. Тобто це фундамент мого застосунку.</a:t>
            </a:r>
            <a:endParaRPr sz="1400">
              <a:solidFill>
                <a:schemeClr val="dk2"/>
              </a:solidFill>
              <a:latin typeface="Roboto"/>
              <a:ea typeface="Roboto"/>
              <a:cs typeface="Roboto"/>
              <a:sym typeface="Roboto"/>
            </a:endParaRPr>
          </a:p>
        </p:txBody>
      </p:sp>
      <p:pic>
        <p:nvPicPr>
          <p:cNvPr id="191" name="Google Shape;191;p21"/>
          <p:cNvPicPr preferRelativeResize="0"/>
          <p:nvPr/>
        </p:nvPicPr>
        <p:blipFill>
          <a:blip r:embed="rId3">
            <a:alphaModFix/>
          </a:blip>
          <a:stretch>
            <a:fillRect/>
          </a:stretch>
        </p:blipFill>
        <p:spPr>
          <a:xfrm>
            <a:off x="5213175" y="995200"/>
            <a:ext cx="2563575" cy="3899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